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9"/>
  </p:notesMasterIdLst>
  <p:sldIdLst>
    <p:sldId id="256" r:id="rId2"/>
    <p:sldId id="325" r:id="rId3"/>
    <p:sldId id="332" r:id="rId4"/>
    <p:sldId id="333" r:id="rId5"/>
    <p:sldId id="336" r:id="rId6"/>
    <p:sldId id="335" r:id="rId7"/>
    <p:sldId id="320" r:id="rId8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EB701"/>
    <a:srgbClr val="FF0000"/>
    <a:srgbClr val="66CCFF"/>
    <a:srgbClr val="6699FF"/>
    <a:srgbClr val="00CCFF"/>
    <a:srgbClr val="33CCFF"/>
    <a:srgbClr val="00CC00"/>
    <a:srgbClr val="E2E2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A0606F0-9AE5-4A67-BF7A-E1003B672D0B}" type="datetimeFigureOut">
              <a:rPr lang="ru-RU"/>
              <a:pPr>
                <a:defRPr/>
              </a:pPr>
              <a:t>25.11.2016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23CE990-E9B6-450C-9EFA-F5E7AAB342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1043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56A1B3-B772-48A3-8A38-B8091DCA28A8}" type="datetimeFigureOut">
              <a:rPr lang="ru-RU" smtClean="0"/>
              <a:pPr>
                <a:defRPr/>
              </a:pPr>
              <a:t>25.11.2016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38D2D9-D219-4BEC-9F30-D5A1B51B696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53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D03096-2FB0-4B37-8296-51A7F3285529}" type="datetimeFigureOut">
              <a:rPr lang="ru-RU" smtClean="0"/>
              <a:pPr>
                <a:defRPr/>
              </a:pPr>
              <a:t>25.11.2016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2853CF-1215-43C2-9670-20009FDBDD9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0371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D24544-EA0E-45CB-A40F-AA474563849A}" type="datetimeFigureOut">
              <a:rPr lang="ru-RU" smtClean="0"/>
              <a:pPr>
                <a:defRPr/>
              </a:pPr>
              <a:t>25.11.2016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462AB-500C-43AB-91FA-F826859F229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6396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EC57DE-5081-4AD2-AF4A-C8116FEE3FB9}" type="datetimeFigureOut">
              <a:rPr lang="ru-RU" smtClean="0"/>
              <a:pPr>
                <a:defRPr/>
              </a:pPr>
              <a:t>25.11.2016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C6C22-4C7F-4B12-AB6D-28B2867F208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9501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E20CFF-15E1-434E-8007-F9EA93FF0095}" type="datetimeFigureOut">
              <a:rPr lang="ru-RU" smtClean="0"/>
              <a:pPr>
                <a:defRPr/>
              </a:pPr>
              <a:t>25.11.2016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20298B-78D8-4E7E-9FDE-100E9CBA33C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86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609D20-8132-4F6B-9F6E-A24E5F78BA95}" type="datetimeFigureOut">
              <a:rPr lang="ru-RU" smtClean="0"/>
              <a:pPr>
                <a:defRPr/>
              </a:pPr>
              <a:t>25.11.2016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52E2D1-5554-462A-AE18-0B4B4F48716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0358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BBECDA-BAFB-458F-82E9-CC03B4DB9395}" type="datetimeFigureOut">
              <a:rPr lang="ru-RU" smtClean="0"/>
              <a:pPr>
                <a:defRPr/>
              </a:pPr>
              <a:t>25.11.2016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D862A-91BE-4800-908D-2B214C725CE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8478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45567C-54F1-46D3-9BD5-3B2871058103}" type="datetimeFigureOut">
              <a:rPr lang="ru-RU" smtClean="0"/>
              <a:pPr>
                <a:defRPr/>
              </a:pPr>
              <a:t>25.11.2016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2BEEE1-38F5-450C-A0C1-5FB6E9981A5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3178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3D4C73-F819-421B-9D0A-16F105EDBB29}" type="datetimeFigureOut">
              <a:rPr lang="ru-RU" smtClean="0"/>
              <a:pPr>
                <a:defRPr/>
              </a:pPr>
              <a:t>25.11.2016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3A0B49-8C8D-47E2-AEFB-9A9F56DAAF3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3889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2EE1020A-14F3-42FA-9160-6D9BA0007C70}" type="datetimeFigureOut">
              <a:rPr lang="ru-RU" smtClean="0"/>
              <a:pPr>
                <a:defRPr/>
              </a:pPr>
              <a:t>25.11.2016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21058EF-89C8-4B51-A173-711A83C9EB6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6654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076256-5A0E-4115-B4ED-3791B21E5B84}" type="datetimeFigureOut">
              <a:rPr lang="ru-RU" smtClean="0"/>
              <a:pPr>
                <a:defRPr/>
              </a:pPr>
              <a:t>25.11.2016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D1E1AA-F409-4524-BAAC-FE4B71EC38F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4988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83A87E2-7C81-4C5D-832D-FB293313EDC8}" type="datetimeFigureOut">
              <a:rPr lang="ru-RU" smtClean="0"/>
              <a:pPr>
                <a:defRPr/>
              </a:pPr>
              <a:t>25.11.2016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1B17BF1-0031-4594-8708-5E109C197E9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4690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ctrTitle"/>
          </p:nvPr>
        </p:nvSpPr>
        <p:spPr>
          <a:xfrm>
            <a:off x="1559497" y="1268760"/>
            <a:ext cx="6336704" cy="4032250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altLang="ru-RU" sz="2800" dirty="0" smtClean="0">
                <a:solidFill>
                  <a:srgbClr val="C00000"/>
                </a:solidFill>
                <a:latin typeface="Century Gothic" panose="020B0502020202020204" pitchFamily="34" charset="0"/>
                <a:cs typeface="Times New Roman" pitchFamily="18" charset="0"/>
              </a:rPr>
              <a:t>Основные направления взаимодействия образовательных организаций города Москвы и МГТУ им. Н. Э. Баумана</a:t>
            </a:r>
            <a:br>
              <a:rPr lang="ru-RU" altLang="ru-RU" sz="2800" dirty="0" smtClean="0">
                <a:solidFill>
                  <a:srgbClr val="C00000"/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endParaRPr lang="ru-RU" altLang="ru-RU" sz="2800" dirty="0">
              <a:solidFill>
                <a:srgbClr val="C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7896201" y="5661248"/>
            <a:ext cx="20986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dirty="0" smtClean="0">
                <a:latin typeface="Century Gothic" panose="020B0502020202020204" pitchFamily="34" charset="0"/>
                <a:cs typeface="Times New Roman" pitchFamily="18" charset="0"/>
              </a:rPr>
              <a:t>15 ноября 2016 </a:t>
            </a:r>
            <a:r>
              <a:rPr lang="ru-RU" altLang="ru-RU" dirty="0">
                <a:latin typeface="Century Gothic" panose="020B0502020202020204" pitchFamily="34" charset="0"/>
                <a:cs typeface="Times New Roman" pitchFamily="18" charset="0"/>
              </a:rPr>
              <a:t>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703512" y="116632"/>
            <a:ext cx="8496944" cy="864096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800" dirty="0" smtClean="0">
                <a:solidFill>
                  <a:srgbClr val="C00000"/>
                </a:solidFill>
                <a:latin typeface="Century Gothic" panose="020B0502020202020204" pitchFamily="34" charset="0"/>
                <a:cs typeface="Times New Roman" pitchFamily="18" charset="0"/>
              </a:rPr>
              <a:t>Система </a:t>
            </a:r>
            <a:r>
              <a:rPr lang="ru-RU" sz="2800" dirty="0">
                <a:solidFill>
                  <a:srgbClr val="C00000"/>
                </a:solidFill>
                <a:latin typeface="Century Gothic" panose="020B0502020202020204" pitchFamily="34" charset="0"/>
                <a:cs typeface="Times New Roman" pitchFamily="18" charset="0"/>
              </a:rPr>
              <a:t>«Школа-Университет-Работодатель</a:t>
            </a:r>
            <a:r>
              <a:rPr lang="ru-RU" sz="2800" dirty="0" smtClean="0">
                <a:solidFill>
                  <a:srgbClr val="C00000"/>
                </a:solidFill>
                <a:latin typeface="Century Gothic" panose="020B0502020202020204" pitchFamily="34" charset="0"/>
                <a:cs typeface="Times New Roman" pitchFamily="18" charset="0"/>
              </a:rPr>
              <a:t>»</a:t>
            </a:r>
            <a:endParaRPr lang="ru-RU" altLang="ru-RU" sz="2800" dirty="0">
              <a:solidFill>
                <a:srgbClr val="C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52040" y="3246491"/>
            <a:ext cx="2068970" cy="596503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dirty="0" smtClean="0">
                <a:solidFill>
                  <a:srgbClr val="C00000"/>
                </a:solidFill>
              </a:rPr>
              <a:t>«Университет»</a:t>
            </a:r>
            <a:endParaRPr lang="ru-RU" altLang="ru-RU" dirty="0">
              <a:solidFill>
                <a:srgbClr val="C0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382529" y="3246491"/>
            <a:ext cx="1997072" cy="596503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dirty="0" smtClean="0">
                <a:solidFill>
                  <a:srgbClr val="C00000"/>
                </a:solidFill>
              </a:rPr>
              <a:t>«Работодатель»</a:t>
            </a:r>
            <a:endParaRPr lang="ru-RU" altLang="ru-RU" dirty="0">
              <a:solidFill>
                <a:srgbClr val="C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047461" y="3246491"/>
            <a:ext cx="1997072" cy="596503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dirty="0" smtClean="0">
                <a:solidFill>
                  <a:srgbClr val="C00000"/>
                </a:solidFill>
              </a:rPr>
              <a:t>«Школа»</a:t>
            </a:r>
            <a:endParaRPr lang="ru-RU" altLang="ru-RU" dirty="0">
              <a:solidFill>
                <a:srgbClr val="C00000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4323955" y="3244233"/>
            <a:ext cx="648665" cy="601016"/>
          </a:xfrm>
          <a:prstGeom prst="rightArrow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7491489" y="3244233"/>
            <a:ext cx="648665" cy="601016"/>
          </a:xfrm>
          <a:prstGeom prst="rightArrow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4527525" y="2996952"/>
            <a:ext cx="25297" cy="2218138"/>
          </a:xfrm>
          <a:prstGeom prst="line">
            <a:avLst/>
          </a:prstGeom>
          <a:ln w="76200">
            <a:solidFill>
              <a:srgbClr val="FF0000"/>
            </a:solidFill>
            <a:prstDash val="lgDash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7674031" y="3047519"/>
            <a:ext cx="25297" cy="2218138"/>
          </a:xfrm>
          <a:prstGeom prst="line">
            <a:avLst/>
          </a:prstGeom>
          <a:ln w="76200">
            <a:solidFill>
              <a:srgbClr val="FF0000"/>
            </a:solidFill>
            <a:prstDash val="lgDash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6859814" y="5311025"/>
            <a:ext cx="1903140" cy="510215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Поиск места работы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575955" y="5311025"/>
            <a:ext cx="1903140" cy="510215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rgbClr val="C00000"/>
                </a:solidFill>
              </a:rPr>
              <a:t>Поиск места обучения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2" name="Выгнутая вверх стрелка 21"/>
          <p:cNvSpPr/>
          <p:nvPr/>
        </p:nvSpPr>
        <p:spPr>
          <a:xfrm>
            <a:off x="2999656" y="2169625"/>
            <a:ext cx="6696744" cy="1074609"/>
          </a:xfrm>
          <a:prstGeom prst="curved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231708" y="1552393"/>
            <a:ext cx="1903140" cy="510215"/>
          </a:xfrm>
          <a:prstGeom prst="round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Трудоустройство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37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726569" y="-71172"/>
            <a:ext cx="8496944" cy="864096"/>
          </a:xfrm>
        </p:spPr>
        <p:txBody>
          <a:bodyPr anchor="ctr">
            <a:normAutofit fontScale="9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800" dirty="0" smtClean="0">
                <a:solidFill>
                  <a:srgbClr val="C00000"/>
                </a:solidFill>
                <a:latin typeface="Century Gothic" panose="020B0502020202020204" pitchFamily="34" charset="0"/>
                <a:cs typeface="Times New Roman" pitchFamily="18" charset="0"/>
              </a:rPr>
              <a:t>Профессиональная </a:t>
            </a:r>
            <a:r>
              <a:rPr lang="ru-RU" sz="2800" dirty="0">
                <a:solidFill>
                  <a:srgbClr val="C00000"/>
                </a:solidFill>
                <a:latin typeface="Century Gothic" panose="020B0502020202020204" pitchFamily="34" charset="0"/>
                <a:cs typeface="Times New Roman" pitchFamily="18" charset="0"/>
              </a:rPr>
              <a:t>ориентация (профориентация</a:t>
            </a:r>
            <a:r>
              <a:rPr lang="ru-RU" sz="2800" dirty="0" smtClean="0">
                <a:solidFill>
                  <a:srgbClr val="C00000"/>
                </a:solidFill>
                <a:latin typeface="Century Gothic" panose="020B0502020202020204" pitchFamily="34" charset="0"/>
                <a:cs typeface="Times New Roman" pitchFamily="18" charset="0"/>
              </a:rPr>
              <a:t>)</a:t>
            </a:r>
            <a:endParaRPr lang="ru-RU" altLang="ru-RU" sz="2800" dirty="0">
              <a:solidFill>
                <a:srgbClr val="C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01143" y="4593942"/>
            <a:ext cx="993710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C00000"/>
                </a:solidFill>
              </a:rPr>
              <a:t>Профессиональная </a:t>
            </a:r>
            <a:r>
              <a:rPr lang="ru-RU" sz="1400" b="1" dirty="0" smtClean="0">
                <a:solidFill>
                  <a:srgbClr val="C00000"/>
                </a:solidFill>
              </a:rPr>
              <a:t>ориентация (профориентация)</a:t>
            </a:r>
            <a:r>
              <a:rPr lang="ru-RU" sz="1400" dirty="0" smtClean="0">
                <a:solidFill>
                  <a:srgbClr val="C00000"/>
                </a:solidFill>
              </a:rPr>
              <a:t> </a:t>
            </a:r>
            <a:r>
              <a:rPr lang="ru-RU" sz="1400" dirty="0">
                <a:solidFill>
                  <a:srgbClr val="C00000"/>
                </a:solidFill>
              </a:rPr>
              <a:t> — система </a:t>
            </a:r>
            <a:r>
              <a:rPr lang="ru-RU" sz="1400" dirty="0" smtClean="0">
                <a:solidFill>
                  <a:srgbClr val="C00000"/>
                </a:solidFill>
              </a:rPr>
              <a:t>мер</a:t>
            </a:r>
            <a:r>
              <a:rPr lang="ru-RU" sz="1400" dirty="0">
                <a:solidFill>
                  <a:srgbClr val="C00000"/>
                </a:solidFill>
              </a:rPr>
              <a:t>, направленных на оказание помощи молодёжи в выборе </a:t>
            </a:r>
            <a:r>
              <a:rPr lang="ru-RU" sz="1400" dirty="0" smtClean="0">
                <a:solidFill>
                  <a:srgbClr val="C00000"/>
                </a:solidFill>
              </a:rPr>
              <a:t>профессии.</a:t>
            </a:r>
            <a:endParaRPr lang="ru-RU" sz="1400" dirty="0">
              <a:solidFill>
                <a:srgbClr val="C00000"/>
              </a:solidFill>
            </a:endParaRPr>
          </a:p>
          <a:p>
            <a:pPr algn="just"/>
            <a:r>
              <a:rPr lang="ru-RU" sz="1400" dirty="0" smtClean="0">
                <a:solidFill>
                  <a:srgbClr val="C00000"/>
                </a:solidFill>
              </a:rPr>
              <a:t>Выявление </a:t>
            </a:r>
            <a:r>
              <a:rPr lang="ru-RU" sz="1400" dirty="0">
                <a:solidFill>
                  <a:srgbClr val="C00000"/>
                </a:solidFill>
              </a:rPr>
              <a:t>склонности человека к определённому роду деятельности, </a:t>
            </a:r>
            <a:r>
              <a:rPr lang="ru-RU" sz="1400" dirty="0" smtClean="0">
                <a:solidFill>
                  <a:srgbClr val="C00000"/>
                </a:solidFill>
              </a:rPr>
              <a:t>профессии. Это </a:t>
            </a:r>
            <a:r>
              <a:rPr lang="ru-RU" sz="1400" dirty="0">
                <a:solidFill>
                  <a:srgbClr val="C00000"/>
                </a:solidFill>
              </a:rPr>
              <a:t>описание производственных процессов и профессиональных задач; медико-физиологическими и санитарными характеристиками условий труда с перечнем показаний и противопоказаний; требованиями профессий к индивидуальным особенностям людей. 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989321" y="908720"/>
            <a:ext cx="4234192" cy="744661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dirty="0">
                <a:solidFill>
                  <a:srgbClr val="C00000"/>
                </a:solidFill>
              </a:rPr>
              <a:t>Профессиональный (определение уровня практических знаний и выявление склонности к конкретным группам специальностей)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442473" y="908720"/>
            <a:ext cx="3888432" cy="744661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dirty="0">
                <a:solidFill>
                  <a:srgbClr val="C00000"/>
                </a:solidFill>
              </a:rPr>
              <a:t>Академический (определение уровня знаний и выявление склонности к знаниям по базовым предметам)</a:t>
            </a:r>
          </a:p>
        </p:txBody>
      </p:sp>
      <p:cxnSp>
        <p:nvCxnSpPr>
          <p:cNvPr id="26" name="Соединительная линия уступом 25"/>
          <p:cNvCxnSpPr/>
          <p:nvPr/>
        </p:nvCxnSpPr>
        <p:spPr>
          <a:xfrm rot="5400000">
            <a:off x="4399603" y="-309895"/>
            <a:ext cx="277227" cy="2160000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оединительная линия уступом 26"/>
          <p:cNvCxnSpPr/>
          <p:nvPr/>
        </p:nvCxnSpPr>
        <p:spPr>
          <a:xfrm rot="16200000" flipH="1">
            <a:off x="6568946" y="-309894"/>
            <a:ext cx="277227" cy="2160000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Соединительная линия уступом 27"/>
          <p:cNvCxnSpPr/>
          <p:nvPr/>
        </p:nvCxnSpPr>
        <p:spPr>
          <a:xfrm rot="16200000" flipH="1">
            <a:off x="1484381" y="1707694"/>
            <a:ext cx="288000" cy="153590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29"/>
          <p:cNvCxnSpPr/>
          <p:nvPr/>
        </p:nvCxnSpPr>
        <p:spPr>
          <a:xfrm rot="16200000" flipH="1">
            <a:off x="6230467" y="1750724"/>
            <a:ext cx="360000" cy="153591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бъект 2"/>
          <p:cNvSpPr txBox="1">
            <a:spLocks/>
          </p:cNvSpPr>
          <p:nvPr/>
        </p:nvSpPr>
        <p:spPr>
          <a:xfrm>
            <a:off x="6409872" y="1871788"/>
            <a:ext cx="3926162" cy="172934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  <a:defRPr/>
            </a:pPr>
            <a:r>
              <a:rPr lang="ru-RU" sz="1500" dirty="0">
                <a:solidFill>
                  <a:srgbClr val="C00000"/>
                </a:solidFill>
              </a:rPr>
              <a:t>Экскурсии (демонстрация уже существующий техники и технологий);</a:t>
            </a:r>
          </a:p>
          <a:p>
            <a:pPr marL="0" indent="0" fontAlgn="auto">
              <a:buNone/>
              <a:defRPr/>
            </a:pPr>
            <a:r>
              <a:rPr lang="ru-RU" sz="1500" dirty="0" smtClean="0">
                <a:solidFill>
                  <a:srgbClr val="C00000"/>
                </a:solidFill>
              </a:rPr>
              <a:t>Встречи и консультации </a:t>
            </a:r>
            <a:r>
              <a:rPr lang="ru-RU" sz="1500" dirty="0">
                <a:solidFill>
                  <a:srgbClr val="C00000"/>
                </a:solidFill>
              </a:rPr>
              <a:t>со специалистами;</a:t>
            </a:r>
          </a:p>
          <a:p>
            <a:pPr marL="0" indent="0" fontAlgn="auto">
              <a:buNone/>
              <a:defRPr/>
            </a:pPr>
            <a:r>
              <a:rPr lang="ru-RU" sz="1500" dirty="0">
                <a:solidFill>
                  <a:srgbClr val="C00000"/>
                </a:solidFill>
              </a:rPr>
              <a:t>Рассказы, фильмы, книги;</a:t>
            </a:r>
          </a:p>
          <a:p>
            <a:pPr marL="0" indent="0" fontAlgn="auto">
              <a:buNone/>
              <a:defRPr/>
            </a:pPr>
            <a:r>
              <a:rPr lang="ru-RU" sz="1500" dirty="0" smtClean="0">
                <a:solidFill>
                  <a:srgbClr val="C00000"/>
                </a:solidFill>
              </a:rPr>
              <a:t>Кружки</a:t>
            </a:r>
            <a:r>
              <a:rPr lang="ru-RU" sz="1500" dirty="0">
                <a:solidFill>
                  <a:srgbClr val="C00000"/>
                </a:solidFill>
              </a:rPr>
              <a:t>, клубы и т.д.</a:t>
            </a:r>
          </a:p>
          <a:p>
            <a:pPr fontAlgn="auto">
              <a:defRPr/>
            </a:pPr>
            <a:endParaRPr lang="ru-RU" sz="1200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ru-RU" sz="1350" dirty="0"/>
          </a:p>
        </p:txBody>
      </p:sp>
      <p:cxnSp>
        <p:nvCxnSpPr>
          <p:cNvPr id="33" name="Соединительная линия уступом 32"/>
          <p:cNvCxnSpPr/>
          <p:nvPr/>
        </p:nvCxnSpPr>
        <p:spPr>
          <a:xfrm rot="16200000" flipH="1">
            <a:off x="6104468" y="2220594"/>
            <a:ext cx="612000" cy="153591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Объект 2"/>
          <p:cNvSpPr txBox="1">
            <a:spLocks/>
          </p:cNvSpPr>
          <p:nvPr/>
        </p:nvSpPr>
        <p:spPr>
          <a:xfrm>
            <a:off x="1161137" y="2651528"/>
            <a:ext cx="4646831" cy="133639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  <a:defRPr/>
            </a:pPr>
            <a:r>
              <a:rPr lang="ru-RU" sz="1400" dirty="0">
                <a:solidFill>
                  <a:srgbClr val="C00000"/>
                </a:solidFill>
              </a:rPr>
              <a:t>Научно-образовательное соревнование «Шаг в будущее»;</a:t>
            </a:r>
          </a:p>
          <a:p>
            <a:pPr marL="0" indent="0" fontAlgn="auto">
              <a:buNone/>
              <a:defRPr/>
            </a:pPr>
            <a:r>
              <a:rPr lang="ru-RU" sz="1400" dirty="0">
                <a:solidFill>
                  <a:srgbClr val="C00000"/>
                </a:solidFill>
              </a:rPr>
              <a:t>Научно-образовательная практика;</a:t>
            </a:r>
          </a:p>
          <a:p>
            <a:pPr marL="0" indent="0" fontAlgn="auto">
              <a:buNone/>
              <a:defRPr/>
            </a:pPr>
            <a:r>
              <a:rPr lang="ru-RU" sz="1400" dirty="0">
                <a:solidFill>
                  <a:srgbClr val="C00000"/>
                </a:solidFill>
              </a:rPr>
              <a:t>Школы-лаборатории (практикум</a:t>
            </a:r>
            <a:r>
              <a:rPr lang="ru-RU" sz="1400" dirty="0" smtClean="0">
                <a:solidFill>
                  <a:srgbClr val="C00000"/>
                </a:solidFill>
              </a:rPr>
              <a:t>);</a:t>
            </a:r>
            <a:endParaRPr lang="ru-RU" sz="1400" dirty="0">
              <a:solidFill>
                <a:srgbClr val="C00000"/>
              </a:solidFill>
            </a:endParaRPr>
          </a:p>
          <a:p>
            <a:pPr marL="0" indent="0" fontAlgn="auto">
              <a:buNone/>
              <a:defRPr/>
            </a:pPr>
            <a:r>
              <a:rPr lang="ru-RU" sz="1400" dirty="0">
                <a:solidFill>
                  <a:srgbClr val="C00000"/>
                </a:solidFill>
              </a:rPr>
              <a:t>Развивающие </a:t>
            </a:r>
            <a:r>
              <a:rPr lang="ru-RU" sz="1400" dirty="0" smtClean="0">
                <a:solidFill>
                  <a:srgbClr val="C00000"/>
                </a:solidFill>
              </a:rPr>
              <a:t>игры.</a:t>
            </a:r>
            <a:endParaRPr lang="ru-RU" sz="1400" dirty="0">
              <a:solidFill>
                <a:srgbClr val="C00000"/>
              </a:solidFill>
            </a:endParaRPr>
          </a:p>
          <a:p>
            <a:pPr fontAlgn="auto">
              <a:defRPr/>
            </a:pPr>
            <a:endParaRPr lang="ru-RU" sz="1400" dirty="0">
              <a:solidFill>
                <a:srgbClr val="C00000"/>
              </a:solidFill>
            </a:endParaRPr>
          </a:p>
          <a:p>
            <a:pPr marL="0" indent="0">
              <a:buNone/>
              <a:defRPr/>
            </a:pPr>
            <a:endParaRPr lang="ru-RU" sz="1400" dirty="0">
              <a:solidFill>
                <a:srgbClr val="C00000"/>
              </a:solidFill>
            </a:endParaRPr>
          </a:p>
        </p:txBody>
      </p:sp>
      <p:cxnSp>
        <p:nvCxnSpPr>
          <p:cNvPr id="36" name="Соединительная линия уступом 35"/>
          <p:cNvCxnSpPr/>
          <p:nvPr/>
        </p:nvCxnSpPr>
        <p:spPr>
          <a:xfrm rot="16200000" flipH="1">
            <a:off x="898604" y="2504820"/>
            <a:ext cx="375047" cy="150019"/>
          </a:xfrm>
          <a:prstGeom prst="bentConnector3">
            <a:avLst>
              <a:gd name="adj1" fmla="val 100244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оединительная линия уступом 36"/>
          <p:cNvCxnSpPr/>
          <p:nvPr/>
        </p:nvCxnSpPr>
        <p:spPr>
          <a:xfrm rot="16200000" flipH="1">
            <a:off x="898604" y="3207131"/>
            <a:ext cx="375047" cy="150019"/>
          </a:xfrm>
          <a:prstGeom prst="bentConnector3">
            <a:avLst>
              <a:gd name="adj1" fmla="val 100244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Соединительная линия уступом 37"/>
          <p:cNvCxnSpPr/>
          <p:nvPr/>
        </p:nvCxnSpPr>
        <p:spPr>
          <a:xfrm rot="16200000" flipH="1">
            <a:off x="898604" y="2879867"/>
            <a:ext cx="375047" cy="150019"/>
          </a:xfrm>
          <a:prstGeom prst="bentConnector3">
            <a:avLst>
              <a:gd name="adj1" fmla="val 100244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Соединительная линия уступом 38"/>
          <p:cNvCxnSpPr/>
          <p:nvPr/>
        </p:nvCxnSpPr>
        <p:spPr>
          <a:xfrm rot="16200000" flipH="1">
            <a:off x="898604" y="3570145"/>
            <a:ext cx="375047" cy="150019"/>
          </a:xfrm>
          <a:prstGeom prst="bentConnector3">
            <a:avLst>
              <a:gd name="adj1" fmla="val 100244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1011116" y="2118509"/>
            <a:ext cx="4542831" cy="2666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25" idx="3"/>
          </p:cNvCxnSpPr>
          <p:nvPr/>
        </p:nvCxnSpPr>
        <p:spPr>
          <a:xfrm>
            <a:off x="5330906" y="1281051"/>
            <a:ext cx="223041" cy="8374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stCxn id="23" idx="1"/>
          </p:cNvCxnSpPr>
          <p:nvPr/>
        </p:nvCxnSpPr>
        <p:spPr>
          <a:xfrm flipH="1">
            <a:off x="5553947" y="1281051"/>
            <a:ext cx="435375" cy="8374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Соединительная линия уступом 42"/>
          <p:cNvCxnSpPr/>
          <p:nvPr/>
        </p:nvCxnSpPr>
        <p:spPr>
          <a:xfrm rot="16200000" flipH="1">
            <a:off x="6212469" y="2702087"/>
            <a:ext cx="396000" cy="153591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Соединительная линия уступом 43"/>
          <p:cNvCxnSpPr/>
          <p:nvPr/>
        </p:nvCxnSpPr>
        <p:spPr>
          <a:xfrm rot="16200000" flipH="1">
            <a:off x="6230471" y="3057567"/>
            <a:ext cx="360000" cy="153591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Объект 2"/>
          <p:cNvSpPr txBox="1">
            <a:spLocks/>
          </p:cNvSpPr>
          <p:nvPr/>
        </p:nvSpPr>
        <p:spPr>
          <a:xfrm>
            <a:off x="1723158" y="1788631"/>
            <a:ext cx="3926162" cy="3641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  <a:defRPr/>
            </a:pPr>
            <a:r>
              <a:rPr lang="ru-RU" sz="1500" dirty="0" smtClean="0">
                <a:solidFill>
                  <a:srgbClr val="C00000"/>
                </a:solidFill>
              </a:rPr>
              <a:t>Академические соревнование.</a:t>
            </a:r>
            <a:endParaRPr lang="ru-RU" sz="13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36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кругленный прямоугольник 28"/>
          <p:cNvSpPr/>
          <p:nvPr/>
        </p:nvSpPr>
        <p:spPr>
          <a:xfrm>
            <a:off x="4294632" y="4825979"/>
            <a:ext cx="4249639" cy="426244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rgbClr val="C00000"/>
                </a:solidFill>
              </a:rPr>
              <a:t>Условия распределение по проектам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6" name="Объект 2"/>
          <p:cNvSpPr txBox="1">
            <a:spLocks/>
          </p:cNvSpPr>
          <p:nvPr/>
        </p:nvSpPr>
        <p:spPr>
          <a:xfrm>
            <a:off x="4725203" y="5388316"/>
            <a:ext cx="2318617" cy="66180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ru-RU" sz="1600" dirty="0">
                <a:solidFill>
                  <a:srgbClr val="C00000"/>
                </a:solidFill>
              </a:rPr>
              <a:t>возраст;</a:t>
            </a:r>
          </a:p>
          <a:p>
            <a:pPr marL="0" indent="0">
              <a:buNone/>
              <a:defRPr/>
            </a:pPr>
            <a:r>
              <a:rPr lang="ru-RU" sz="1600" dirty="0">
                <a:solidFill>
                  <a:srgbClr val="C00000"/>
                </a:solidFill>
              </a:rPr>
              <a:t>уровень подготовки.</a:t>
            </a:r>
          </a:p>
          <a:p>
            <a:pPr marL="0" indent="0">
              <a:buNone/>
              <a:defRPr/>
            </a:pPr>
            <a:endParaRPr lang="ru-RU" sz="1400" dirty="0"/>
          </a:p>
        </p:txBody>
      </p:sp>
      <p:cxnSp>
        <p:nvCxnSpPr>
          <p:cNvPr id="47" name="Соединительная линия уступом 46"/>
          <p:cNvCxnSpPr/>
          <p:nvPr/>
        </p:nvCxnSpPr>
        <p:spPr>
          <a:xfrm rot="16200000" flipH="1">
            <a:off x="4506192" y="5324241"/>
            <a:ext cx="288000" cy="150019"/>
          </a:xfrm>
          <a:prstGeom prst="bentConnector3">
            <a:avLst>
              <a:gd name="adj1" fmla="val 100728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Соединительная линия уступом 47"/>
          <p:cNvCxnSpPr/>
          <p:nvPr/>
        </p:nvCxnSpPr>
        <p:spPr>
          <a:xfrm rot="16200000" flipH="1">
            <a:off x="4462670" y="5615878"/>
            <a:ext cx="375047" cy="150019"/>
          </a:xfrm>
          <a:prstGeom prst="bentConnector3">
            <a:avLst>
              <a:gd name="adj1" fmla="val 100244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Скругленный прямоугольник 48"/>
          <p:cNvSpPr/>
          <p:nvPr/>
        </p:nvSpPr>
        <p:spPr>
          <a:xfrm>
            <a:off x="654280" y="2531908"/>
            <a:ext cx="3240881" cy="339329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C00000"/>
                </a:solidFill>
              </a:rPr>
              <a:t>Дети </a:t>
            </a:r>
            <a:r>
              <a:rPr lang="ru-RU" dirty="0" smtClean="0">
                <a:solidFill>
                  <a:srgbClr val="C00000"/>
                </a:solidFill>
              </a:rPr>
              <a:t>15-17 </a:t>
            </a:r>
            <a:r>
              <a:rPr lang="ru-RU" dirty="0">
                <a:solidFill>
                  <a:srgbClr val="C00000"/>
                </a:solidFill>
              </a:rPr>
              <a:t>лет (</a:t>
            </a:r>
            <a:r>
              <a:rPr lang="ru-RU" dirty="0" smtClean="0">
                <a:solidFill>
                  <a:srgbClr val="C00000"/>
                </a:solidFill>
              </a:rPr>
              <a:t>9-11 </a:t>
            </a:r>
            <a:r>
              <a:rPr lang="ru-RU" dirty="0">
                <a:solidFill>
                  <a:srgbClr val="C00000"/>
                </a:solidFill>
              </a:rPr>
              <a:t>класс)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654280" y="156317"/>
            <a:ext cx="4217584" cy="339328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C00000"/>
                </a:solidFill>
              </a:rPr>
              <a:t>Дети 10-12 лет (4-6 класс)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574417" y="1382040"/>
            <a:ext cx="3242072" cy="339328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C00000"/>
                </a:solidFill>
              </a:rPr>
              <a:t>Дети 13-14 лет (7-8 класс)</a:t>
            </a:r>
          </a:p>
        </p:txBody>
      </p:sp>
      <p:sp>
        <p:nvSpPr>
          <p:cNvPr id="52" name="Объект 2"/>
          <p:cNvSpPr txBox="1">
            <a:spLocks/>
          </p:cNvSpPr>
          <p:nvPr/>
        </p:nvSpPr>
        <p:spPr bwMode="auto">
          <a:xfrm>
            <a:off x="911424" y="548680"/>
            <a:ext cx="7181608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accent1"/>
              </a:buClr>
              <a:buSzPct val="80000"/>
              <a:buNone/>
            </a:pPr>
            <a:r>
              <a:rPr lang="ru-RU" altLang="ru-RU" sz="1400" dirty="0">
                <a:solidFill>
                  <a:srgbClr val="C00000"/>
                </a:solidFill>
                <a:latin typeface="Trebuchet MS" panose="020B0603020202020204" pitchFamily="34" charset="0"/>
              </a:rPr>
              <a:t>Представление многообразия инженерно-технических задач;</a:t>
            </a:r>
          </a:p>
          <a:p>
            <a:pPr marL="0" indent="0">
              <a:lnSpc>
                <a:spcPct val="100000"/>
              </a:lnSpc>
              <a:buClr>
                <a:schemeClr val="accent1"/>
              </a:buClr>
              <a:buSzPct val="80000"/>
              <a:buNone/>
            </a:pPr>
            <a:r>
              <a:rPr lang="ru-RU" altLang="ru-RU" sz="1400" dirty="0">
                <a:solidFill>
                  <a:srgbClr val="C00000"/>
                </a:solidFill>
                <a:latin typeface="Trebuchet MS" panose="020B0603020202020204" pitchFamily="34" charset="0"/>
              </a:rPr>
              <a:t>Творчество в игровой форме на базе конструкторов, схем, материалов и т.д.</a:t>
            </a:r>
          </a:p>
        </p:txBody>
      </p:sp>
      <p:cxnSp>
        <p:nvCxnSpPr>
          <p:cNvPr id="53" name="Соединительная линия уступом 52"/>
          <p:cNvCxnSpPr/>
          <p:nvPr/>
        </p:nvCxnSpPr>
        <p:spPr>
          <a:xfrm rot="16200000" flipH="1">
            <a:off x="727504" y="523625"/>
            <a:ext cx="205979" cy="150019"/>
          </a:xfrm>
          <a:prstGeom prst="bentConnector3">
            <a:avLst>
              <a:gd name="adj1" fmla="val 99936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Соединительная линия уступом 53"/>
          <p:cNvCxnSpPr/>
          <p:nvPr/>
        </p:nvCxnSpPr>
        <p:spPr>
          <a:xfrm rot="16200000" flipH="1">
            <a:off x="642970" y="768946"/>
            <a:ext cx="375047" cy="150019"/>
          </a:xfrm>
          <a:prstGeom prst="bentConnector3">
            <a:avLst>
              <a:gd name="adj1" fmla="val 100244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Объект 2"/>
          <p:cNvSpPr txBox="1">
            <a:spLocks/>
          </p:cNvSpPr>
          <p:nvPr/>
        </p:nvSpPr>
        <p:spPr bwMode="auto">
          <a:xfrm>
            <a:off x="4855405" y="1792806"/>
            <a:ext cx="7425111" cy="1048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accent1"/>
              </a:buClr>
              <a:buSzPct val="80000"/>
              <a:buNone/>
            </a:pPr>
            <a:r>
              <a:rPr lang="ru-RU" altLang="ru-RU" sz="1400" dirty="0">
                <a:solidFill>
                  <a:srgbClr val="C00000"/>
                </a:solidFill>
                <a:latin typeface="Trebuchet MS" panose="020B0603020202020204" pitchFamily="34" charset="0"/>
              </a:rPr>
              <a:t>Постановка реальных инженерно-технических задач;</a:t>
            </a:r>
          </a:p>
          <a:p>
            <a:pPr marL="0" indent="0">
              <a:lnSpc>
                <a:spcPct val="100000"/>
              </a:lnSpc>
              <a:buClr>
                <a:schemeClr val="accent1"/>
              </a:buClr>
              <a:buSzPct val="80000"/>
              <a:buNone/>
            </a:pPr>
            <a:r>
              <a:rPr lang="ru-RU" altLang="ru-RU" sz="1400" dirty="0">
                <a:solidFill>
                  <a:srgbClr val="C00000"/>
                </a:solidFill>
                <a:latin typeface="Trebuchet MS" panose="020B0603020202020204" pitchFamily="34" charset="0"/>
              </a:rPr>
              <a:t>Обозначение области применяемых знаний по физике, информатике, математике;</a:t>
            </a:r>
          </a:p>
          <a:p>
            <a:pPr marL="0" indent="0">
              <a:lnSpc>
                <a:spcPct val="100000"/>
              </a:lnSpc>
              <a:buClr>
                <a:schemeClr val="accent1"/>
              </a:buClr>
              <a:buSzPct val="80000"/>
              <a:buNone/>
            </a:pPr>
            <a:r>
              <a:rPr lang="ru-RU" altLang="ru-RU" sz="1400" dirty="0">
                <a:solidFill>
                  <a:srgbClr val="C00000"/>
                </a:solidFill>
                <a:latin typeface="Trebuchet MS" panose="020B0603020202020204" pitchFamily="34" charset="0"/>
              </a:rPr>
              <a:t>Практическая реализация поставленных задач в рамках лабораторного практикума.</a:t>
            </a:r>
          </a:p>
          <a:p>
            <a:pPr eaLnBrk="1" hangingPunct="1">
              <a:lnSpc>
                <a:spcPct val="100000"/>
              </a:lnSpc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</a:pPr>
            <a:endParaRPr lang="ru-RU" altLang="ru-RU" sz="1350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56" name="Соединительная линия уступом 55"/>
          <p:cNvCxnSpPr/>
          <p:nvPr/>
        </p:nvCxnSpPr>
        <p:spPr>
          <a:xfrm rot="16200000" flipH="1">
            <a:off x="4677406" y="1746967"/>
            <a:ext cx="205979" cy="150019"/>
          </a:xfrm>
          <a:prstGeom prst="bentConnector3">
            <a:avLst>
              <a:gd name="adj1" fmla="val 99936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Соединительная линия уступом 56"/>
          <p:cNvCxnSpPr/>
          <p:nvPr/>
        </p:nvCxnSpPr>
        <p:spPr>
          <a:xfrm rot="16200000" flipH="1">
            <a:off x="4592872" y="2012650"/>
            <a:ext cx="375047" cy="150019"/>
          </a:xfrm>
          <a:prstGeom prst="bentConnector3">
            <a:avLst>
              <a:gd name="adj1" fmla="val 100244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Соединительная линия уступом 57"/>
          <p:cNvCxnSpPr/>
          <p:nvPr/>
        </p:nvCxnSpPr>
        <p:spPr>
          <a:xfrm rot="16200000" flipH="1">
            <a:off x="4592872" y="2374426"/>
            <a:ext cx="375047" cy="150019"/>
          </a:xfrm>
          <a:prstGeom prst="bentConnector3">
            <a:avLst>
              <a:gd name="adj1" fmla="val 100244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Объект 2"/>
          <p:cNvSpPr txBox="1">
            <a:spLocks/>
          </p:cNvSpPr>
          <p:nvPr/>
        </p:nvSpPr>
        <p:spPr bwMode="auto">
          <a:xfrm>
            <a:off x="912644" y="2930073"/>
            <a:ext cx="9287811" cy="1403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accent1"/>
              </a:buClr>
              <a:buSzPct val="80000"/>
              <a:buNone/>
            </a:pPr>
            <a:r>
              <a:rPr lang="ru-RU" altLang="ru-RU" sz="1400" dirty="0">
                <a:solidFill>
                  <a:srgbClr val="C00000"/>
                </a:solidFill>
                <a:latin typeface="Trebuchet MS" panose="020B0603020202020204" pitchFamily="34" charset="0"/>
              </a:rPr>
              <a:t>Постановка реальных инженерно-технических задач;</a:t>
            </a:r>
          </a:p>
          <a:p>
            <a:pPr marL="0" indent="0">
              <a:lnSpc>
                <a:spcPct val="100000"/>
              </a:lnSpc>
              <a:buClr>
                <a:schemeClr val="accent1"/>
              </a:buClr>
              <a:buSzPct val="80000"/>
              <a:buNone/>
            </a:pPr>
            <a:r>
              <a:rPr lang="ru-RU" altLang="ru-RU" sz="1400" dirty="0">
                <a:solidFill>
                  <a:srgbClr val="C00000"/>
                </a:solidFill>
                <a:latin typeface="Trebuchet MS" panose="020B0603020202020204" pitchFamily="34" charset="0"/>
              </a:rPr>
              <a:t>Решение поставленной задачи с использованием школьного физического и математического аппарата;</a:t>
            </a:r>
          </a:p>
          <a:p>
            <a:pPr marL="0" indent="0">
              <a:lnSpc>
                <a:spcPct val="100000"/>
              </a:lnSpc>
              <a:buClr>
                <a:schemeClr val="accent1"/>
              </a:buClr>
              <a:buSzPct val="80000"/>
              <a:buNone/>
            </a:pPr>
            <a:r>
              <a:rPr lang="ru-RU" altLang="ru-RU" sz="1400" dirty="0">
                <a:solidFill>
                  <a:srgbClr val="C00000"/>
                </a:solidFill>
                <a:latin typeface="Trebuchet MS" panose="020B0603020202020204" pitchFamily="34" charset="0"/>
              </a:rPr>
              <a:t>Практическая реализация поставленных задач;</a:t>
            </a:r>
          </a:p>
          <a:p>
            <a:pPr marL="0" indent="0">
              <a:lnSpc>
                <a:spcPct val="100000"/>
              </a:lnSpc>
              <a:buClr>
                <a:schemeClr val="accent1"/>
              </a:buClr>
              <a:buSzPct val="80000"/>
              <a:buNone/>
            </a:pPr>
            <a:r>
              <a:rPr lang="ru-RU" altLang="ru-RU" sz="1400" dirty="0">
                <a:solidFill>
                  <a:srgbClr val="C00000"/>
                </a:solidFill>
                <a:latin typeface="Trebuchet MS" panose="020B0603020202020204" pitchFamily="34" charset="0"/>
              </a:rPr>
              <a:t>Сравнение и анализ полученных результатов.</a:t>
            </a:r>
          </a:p>
          <a:p>
            <a:pPr eaLnBrk="1" hangingPunct="1">
              <a:lnSpc>
                <a:spcPct val="100000"/>
              </a:lnSpc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</a:pPr>
            <a:endParaRPr lang="ru-RU" altLang="ru-RU" sz="1350" dirty="0">
              <a:solidFill>
                <a:srgbClr val="404040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60" name="Соединительная линия уступом 59"/>
          <p:cNvCxnSpPr/>
          <p:nvPr/>
        </p:nvCxnSpPr>
        <p:spPr>
          <a:xfrm rot="16200000" flipH="1">
            <a:off x="734647" y="2900407"/>
            <a:ext cx="205979" cy="150019"/>
          </a:xfrm>
          <a:prstGeom prst="bentConnector3">
            <a:avLst>
              <a:gd name="adj1" fmla="val 99936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Соединительная линия уступом 60"/>
          <p:cNvCxnSpPr/>
          <p:nvPr/>
        </p:nvCxnSpPr>
        <p:spPr>
          <a:xfrm rot="16200000" flipH="1">
            <a:off x="650113" y="3162485"/>
            <a:ext cx="375047" cy="150019"/>
          </a:xfrm>
          <a:prstGeom prst="bentConnector3">
            <a:avLst>
              <a:gd name="adj1" fmla="val 100244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Соединительная линия уступом 61"/>
          <p:cNvCxnSpPr/>
          <p:nvPr/>
        </p:nvCxnSpPr>
        <p:spPr>
          <a:xfrm rot="16200000" flipH="1">
            <a:off x="657636" y="3513015"/>
            <a:ext cx="360000" cy="150019"/>
          </a:xfrm>
          <a:prstGeom prst="bentConnector3">
            <a:avLst>
              <a:gd name="adj1" fmla="val 100244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Соединительная линия уступом 62"/>
          <p:cNvCxnSpPr/>
          <p:nvPr/>
        </p:nvCxnSpPr>
        <p:spPr>
          <a:xfrm rot="16200000" flipH="1">
            <a:off x="650114" y="3880538"/>
            <a:ext cx="375047" cy="150019"/>
          </a:xfrm>
          <a:prstGeom prst="bentConnector3">
            <a:avLst>
              <a:gd name="adj1" fmla="val 100244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604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Скругленный прямоугольник 49"/>
          <p:cNvSpPr/>
          <p:nvPr/>
        </p:nvSpPr>
        <p:spPr>
          <a:xfrm>
            <a:off x="3935760" y="1898832"/>
            <a:ext cx="4217584" cy="339328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C00000"/>
                </a:solidFill>
              </a:rPr>
              <a:t>Тематические дни открытых дверей</a:t>
            </a:r>
          </a:p>
        </p:txBody>
      </p:sp>
      <p:sp>
        <p:nvSpPr>
          <p:cNvPr id="52" name="Объект 2"/>
          <p:cNvSpPr txBox="1">
            <a:spLocks/>
          </p:cNvSpPr>
          <p:nvPr/>
        </p:nvSpPr>
        <p:spPr bwMode="auto">
          <a:xfrm>
            <a:off x="4192904" y="2291194"/>
            <a:ext cx="6583616" cy="209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accent1"/>
              </a:buClr>
              <a:buSzPct val="80000"/>
              <a:buNone/>
            </a:pPr>
            <a:r>
              <a:rPr lang="ru-RU" altLang="ru-RU" sz="1400" dirty="0">
                <a:solidFill>
                  <a:srgbClr val="C00000"/>
                </a:solidFill>
                <a:latin typeface="Trebuchet MS" panose="020B0603020202020204" pitchFamily="34" charset="0"/>
              </a:rPr>
              <a:t>День открытых дверей ЦДП (сентябрь);</a:t>
            </a:r>
          </a:p>
          <a:p>
            <a:pPr marL="0" indent="0">
              <a:lnSpc>
                <a:spcPct val="100000"/>
              </a:lnSpc>
              <a:buClr>
                <a:schemeClr val="accent1"/>
              </a:buClr>
              <a:buSzPct val="80000"/>
              <a:buNone/>
            </a:pPr>
            <a:r>
              <a:rPr lang="ru-RU" altLang="ru-RU" sz="1400" dirty="0">
                <a:solidFill>
                  <a:srgbClr val="C00000"/>
                </a:solidFill>
                <a:latin typeface="Trebuchet MS" panose="020B0603020202020204" pitchFamily="34" charset="0"/>
              </a:rPr>
              <a:t>Осенний форум «МГТУ им. Н.Э. Баумана – Новые кадры ОПК» (октябрь);</a:t>
            </a:r>
          </a:p>
          <a:p>
            <a:pPr marL="0" indent="0">
              <a:lnSpc>
                <a:spcPct val="100000"/>
              </a:lnSpc>
              <a:buClr>
                <a:schemeClr val="accent1"/>
              </a:buClr>
              <a:buSzPct val="80000"/>
              <a:buNone/>
            </a:pPr>
            <a:r>
              <a:rPr lang="ru-RU" altLang="ru-RU" sz="1400" dirty="0">
                <a:solidFill>
                  <a:srgbClr val="C00000"/>
                </a:solidFill>
                <a:latin typeface="Trebuchet MS" panose="020B0603020202020204" pitchFamily="34" charset="0"/>
              </a:rPr>
              <a:t>Осенний день открытых дверей МГТУ им. Н.Э. Баумана (декабрь);</a:t>
            </a:r>
          </a:p>
          <a:p>
            <a:pPr marL="0" indent="0">
              <a:lnSpc>
                <a:spcPct val="100000"/>
              </a:lnSpc>
              <a:buClr>
                <a:schemeClr val="accent1"/>
              </a:buClr>
              <a:buSzPct val="80000"/>
              <a:buNone/>
            </a:pPr>
            <a:r>
              <a:rPr lang="ru-RU" altLang="ru-RU" sz="1400" dirty="0">
                <a:solidFill>
                  <a:srgbClr val="C00000"/>
                </a:solidFill>
                <a:latin typeface="Trebuchet MS" panose="020B0603020202020204" pitchFamily="34" charset="0"/>
              </a:rPr>
              <a:t>Весенний форум «МГТУ им. Н.Э. Баумана – Новые кадры ОПК» (март);</a:t>
            </a:r>
          </a:p>
          <a:p>
            <a:pPr marL="0" indent="0">
              <a:lnSpc>
                <a:spcPct val="100000"/>
              </a:lnSpc>
              <a:buClr>
                <a:schemeClr val="accent1"/>
              </a:buClr>
              <a:buSzPct val="80000"/>
              <a:buNone/>
            </a:pPr>
            <a:r>
              <a:rPr lang="ru-RU" altLang="ru-RU" sz="1400" dirty="0">
                <a:solidFill>
                  <a:srgbClr val="C00000"/>
                </a:solidFill>
                <a:latin typeface="Trebuchet MS" panose="020B0603020202020204" pitchFamily="34" charset="0"/>
              </a:rPr>
              <a:t>Весенний день открытых дверей МГТУ им. Н.Э. Баумана (12 апреля</a:t>
            </a:r>
            <a:r>
              <a:rPr lang="ru-RU" altLang="ru-RU" sz="14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);</a:t>
            </a:r>
          </a:p>
          <a:p>
            <a:pPr marL="0" indent="0">
              <a:lnSpc>
                <a:spcPct val="100000"/>
              </a:lnSpc>
              <a:buClr>
                <a:schemeClr val="accent1"/>
              </a:buClr>
              <a:buSzPct val="80000"/>
              <a:buNone/>
            </a:pPr>
            <a:r>
              <a:rPr lang="ru-RU" altLang="ru-RU" sz="14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Экскурсии на кафедры и </a:t>
            </a:r>
            <a:r>
              <a:rPr lang="ru-RU" altLang="ru-RU" sz="1400" dirty="0" err="1" smtClean="0">
                <a:solidFill>
                  <a:srgbClr val="C00000"/>
                </a:solidFill>
                <a:latin typeface="Trebuchet MS" panose="020B0603020202020204" pitchFamily="34" charset="0"/>
              </a:rPr>
              <a:t>НОЦы</a:t>
            </a:r>
            <a:r>
              <a:rPr lang="ru-RU" altLang="ru-RU" sz="14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 МГТУ им. Н. Э. Баумана (сентябрь-май).</a:t>
            </a:r>
            <a:endParaRPr lang="ru-RU" altLang="ru-RU" sz="1400" dirty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marL="0" indent="0">
              <a:lnSpc>
                <a:spcPct val="100000"/>
              </a:lnSpc>
              <a:buClr>
                <a:schemeClr val="accent1"/>
              </a:buClr>
              <a:buSzPct val="80000"/>
              <a:buNone/>
            </a:pPr>
            <a:endParaRPr lang="ru-RU" altLang="ru-RU" sz="1400" dirty="0" smtClean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marL="0" indent="0">
              <a:lnSpc>
                <a:spcPct val="100000"/>
              </a:lnSpc>
              <a:buClr>
                <a:schemeClr val="accent1"/>
              </a:buClr>
              <a:buSzPct val="80000"/>
              <a:buNone/>
            </a:pPr>
            <a:endParaRPr lang="ru-RU" altLang="ru-RU" sz="1400" dirty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marL="0" indent="0">
              <a:lnSpc>
                <a:spcPct val="100000"/>
              </a:lnSpc>
              <a:buClr>
                <a:schemeClr val="accent1"/>
              </a:buClr>
              <a:buSzPct val="80000"/>
              <a:buNone/>
            </a:pPr>
            <a:endParaRPr lang="ru-RU" altLang="ru-RU" sz="1400" dirty="0" smtClean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marL="0" indent="0">
              <a:lnSpc>
                <a:spcPct val="100000"/>
              </a:lnSpc>
              <a:buClr>
                <a:schemeClr val="accent1"/>
              </a:buClr>
              <a:buSzPct val="80000"/>
              <a:buNone/>
            </a:pPr>
            <a:endParaRPr lang="ru-RU" altLang="ru-RU" sz="1400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53" name="Соединительная линия уступом 52"/>
          <p:cNvCxnSpPr/>
          <p:nvPr/>
        </p:nvCxnSpPr>
        <p:spPr>
          <a:xfrm rot="16200000" flipH="1">
            <a:off x="4008983" y="2266140"/>
            <a:ext cx="205979" cy="150019"/>
          </a:xfrm>
          <a:prstGeom prst="bentConnector3">
            <a:avLst>
              <a:gd name="adj1" fmla="val 99936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Соединительная линия уступом 53"/>
          <p:cNvCxnSpPr/>
          <p:nvPr/>
        </p:nvCxnSpPr>
        <p:spPr>
          <a:xfrm rot="16200000" flipH="1">
            <a:off x="3924449" y="2511461"/>
            <a:ext cx="375047" cy="150019"/>
          </a:xfrm>
          <a:prstGeom prst="bentConnector3">
            <a:avLst>
              <a:gd name="adj1" fmla="val 100244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/>
          <p:nvPr/>
        </p:nvCxnSpPr>
        <p:spPr>
          <a:xfrm rot="16200000" flipH="1">
            <a:off x="3924449" y="2884677"/>
            <a:ext cx="375047" cy="150019"/>
          </a:xfrm>
          <a:prstGeom prst="bentConnector3">
            <a:avLst>
              <a:gd name="adj1" fmla="val 100244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оединительная линия уступом 21"/>
          <p:cNvCxnSpPr/>
          <p:nvPr/>
        </p:nvCxnSpPr>
        <p:spPr>
          <a:xfrm rot="16200000" flipH="1">
            <a:off x="3924449" y="3194043"/>
            <a:ext cx="375047" cy="150019"/>
          </a:xfrm>
          <a:prstGeom prst="bentConnector3">
            <a:avLst>
              <a:gd name="adj1" fmla="val 100244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оединительная линия уступом 22"/>
          <p:cNvCxnSpPr/>
          <p:nvPr/>
        </p:nvCxnSpPr>
        <p:spPr>
          <a:xfrm rot="16200000" flipH="1">
            <a:off x="3924449" y="3571437"/>
            <a:ext cx="375047" cy="150019"/>
          </a:xfrm>
          <a:prstGeom prst="bentConnector3">
            <a:avLst>
              <a:gd name="adj1" fmla="val 100244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818" y="102336"/>
            <a:ext cx="2460594" cy="16357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28" y="4709510"/>
            <a:ext cx="3092107" cy="20555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4677761"/>
            <a:ext cx="3065144" cy="20453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67" y="107731"/>
            <a:ext cx="3070168" cy="20409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716" y="4709510"/>
            <a:ext cx="3083145" cy="20495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114455"/>
            <a:ext cx="3078547" cy="2046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398946"/>
            <a:ext cx="3075784" cy="2044664"/>
          </a:xfrm>
          <a:prstGeom prst="rect">
            <a:avLst/>
          </a:prstGeom>
        </p:spPr>
      </p:pic>
      <p:cxnSp>
        <p:nvCxnSpPr>
          <p:cNvPr id="16" name="Соединительная линия уступом 15"/>
          <p:cNvCxnSpPr/>
          <p:nvPr/>
        </p:nvCxnSpPr>
        <p:spPr>
          <a:xfrm rot="16200000" flipH="1">
            <a:off x="3924449" y="3912823"/>
            <a:ext cx="375047" cy="150019"/>
          </a:xfrm>
          <a:prstGeom prst="bentConnector3">
            <a:avLst>
              <a:gd name="adj1" fmla="val 100244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06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Скругленный прямоугольник 49"/>
          <p:cNvSpPr/>
          <p:nvPr/>
        </p:nvSpPr>
        <p:spPr>
          <a:xfrm>
            <a:off x="3497692" y="1965750"/>
            <a:ext cx="4217584" cy="339328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rgbClr val="C00000"/>
                </a:solidFill>
              </a:rPr>
              <a:t>Погружение </a:t>
            </a:r>
            <a:r>
              <a:rPr lang="ru-RU" dirty="0">
                <a:solidFill>
                  <a:srgbClr val="C00000"/>
                </a:solidFill>
              </a:rPr>
              <a:t>в </a:t>
            </a:r>
            <a:r>
              <a:rPr lang="ru-RU" dirty="0" smtClean="0">
                <a:solidFill>
                  <a:srgbClr val="C00000"/>
                </a:solidFill>
              </a:rPr>
              <a:t>профессию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2" name="Объект 2"/>
          <p:cNvSpPr txBox="1">
            <a:spLocks/>
          </p:cNvSpPr>
          <p:nvPr/>
        </p:nvSpPr>
        <p:spPr bwMode="auto">
          <a:xfrm>
            <a:off x="3754836" y="2358112"/>
            <a:ext cx="6264696" cy="196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accent1"/>
              </a:buClr>
              <a:buSzPct val="80000"/>
              <a:buNone/>
            </a:pPr>
            <a:r>
              <a:rPr lang="ru-RU" altLang="ru-RU" sz="14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Летняя практика школьников (май-июнь);</a:t>
            </a:r>
            <a:endParaRPr lang="ru-RU" altLang="ru-RU" sz="1400" dirty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marL="0" indent="0">
              <a:lnSpc>
                <a:spcPct val="100000"/>
              </a:lnSpc>
              <a:buClr>
                <a:schemeClr val="accent1"/>
              </a:buClr>
              <a:buSzPct val="80000"/>
              <a:buNone/>
            </a:pPr>
            <a:r>
              <a:rPr lang="ru-RU" altLang="ru-RU" sz="14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Лабораторный практикум (сентябрь-декабрь, январь-май);</a:t>
            </a:r>
          </a:p>
          <a:p>
            <a:pPr marL="0" indent="0">
              <a:lnSpc>
                <a:spcPct val="100000"/>
              </a:lnSpc>
              <a:buClr>
                <a:schemeClr val="accent1"/>
              </a:buClr>
              <a:buSzPct val="80000"/>
              <a:buNone/>
            </a:pPr>
            <a:r>
              <a:rPr lang="ru-RU" altLang="ru-RU" sz="14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Олимпиада «Шаг в будущее» (сентябрь-март);</a:t>
            </a:r>
          </a:p>
          <a:p>
            <a:pPr marL="0" indent="0">
              <a:lnSpc>
                <a:spcPct val="100000"/>
              </a:lnSpc>
              <a:buClr>
                <a:schemeClr val="accent1"/>
              </a:buClr>
              <a:buSzPct val="80000"/>
              <a:buNone/>
            </a:pPr>
            <a:r>
              <a:rPr lang="ru-RU" altLang="ru-RU" sz="14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Образовательные модули (кружки)(2-4 месячные циклы);</a:t>
            </a:r>
          </a:p>
          <a:p>
            <a:pPr marL="0" indent="0">
              <a:lnSpc>
                <a:spcPct val="100000"/>
              </a:lnSpc>
              <a:buClr>
                <a:schemeClr val="accent1"/>
              </a:buClr>
              <a:buSzPct val="80000"/>
              <a:buNone/>
            </a:pPr>
            <a:r>
              <a:rPr lang="ru-RU" altLang="ru-RU" sz="14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Экскурсии в организации ОПК (октябрь-декабрь</a:t>
            </a:r>
            <a:r>
              <a:rPr lang="ru-RU" altLang="ru-RU" sz="1400" dirty="0">
                <a:solidFill>
                  <a:srgbClr val="C00000"/>
                </a:solidFill>
                <a:latin typeface="Trebuchet MS" panose="020B0603020202020204" pitchFamily="34" charset="0"/>
              </a:rPr>
              <a:t>, </a:t>
            </a:r>
            <a:r>
              <a:rPr lang="ru-RU" altLang="ru-RU" sz="14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февраль-май);</a:t>
            </a:r>
          </a:p>
          <a:p>
            <a:pPr marL="0" indent="0">
              <a:lnSpc>
                <a:spcPct val="100000"/>
              </a:lnSpc>
              <a:buClr>
                <a:schemeClr val="accent1"/>
              </a:buClr>
              <a:buSzPct val="80000"/>
              <a:buNone/>
            </a:pPr>
            <a:r>
              <a:rPr lang="ru-RU" altLang="ru-RU" sz="14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Повышение квалификации школьных учителей.</a:t>
            </a:r>
            <a:endParaRPr lang="ru-RU" altLang="ru-RU" sz="1400" dirty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marL="0" indent="0">
              <a:lnSpc>
                <a:spcPct val="100000"/>
              </a:lnSpc>
              <a:buClr>
                <a:schemeClr val="accent1"/>
              </a:buClr>
              <a:buSzPct val="80000"/>
              <a:buNone/>
            </a:pPr>
            <a:endParaRPr lang="ru-RU" altLang="ru-RU" sz="1400" dirty="0" smtClean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marL="0" indent="0">
              <a:lnSpc>
                <a:spcPct val="100000"/>
              </a:lnSpc>
              <a:buClr>
                <a:schemeClr val="accent1"/>
              </a:buClr>
              <a:buSzPct val="80000"/>
              <a:buNone/>
            </a:pPr>
            <a:endParaRPr lang="ru-RU" altLang="ru-RU" sz="1400" dirty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marL="0" indent="0">
              <a:lnSpc>
                <a:spcPct val="100000"/>
              </a:lnSpc>
              <a:buClr>
                <a:schemeClr val="accent1"/>
              </a:buClr>
              <a:buSzPct val="80000"/>
              <a:buNone/>
            </a:pPr>
            <a:endParaRPr lang="ru-RU" altLang="ru-RU" sz="1400" dirty="0" smtClean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marL="0" indent="0">
              <a:lnSpc>
                <a:spcPct val="100000"/>
              </a:lnSpc>
              <a:buClr>
                <a:schemeClr val="accent1"/>
              </a:buClr>
              <a:buSzPct val="80000"/>
              <a:buNone/>
            </a:pPr>
            <a:endParaRPr lang="ru-RU" altLang="ru-RU" sz="1400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53" name="Соединительная линия уступом 52"/>
          <p:cNvCxnSpPr/>
          <p:nvPr/>
        </p:nvCxnSpPr>
        <p:spPr>
          <a:xfrm rot="16200000" flipH="1">
            <a:off x="3570915" y="2333058"/>
            <a:ext cx="205979" cy="150019"/>
          </a:xfrm>
          <a:prstGeom prst="bentConnector3">
            <a:avLst>
              <a:gd name="adj1" fmla="val 99936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Соединительная линия уступом 53"/>
          <p:cNvCxnSpPr/>
          <p:nvPr/>
        </p:nvCxnSpPr>
        <p:spPr>
          <a:xfrm rot="16200000" flipH="1">
            <a:off x="3486381" y="2578379"/>
            <a:ext cx="375047" cy="150019"/>
          </a:xfrm>
          <a:prstGeom prst="bentConnector3">
            <a:avLst>
              <a:gd name="adj1" fmla="val 100244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/>
          <p:nvPr/>
        </p:nvCxnSpPr>
        <p:spPr>
          <a:xfrm rot="16200000" flipH="1">
            <a:off x="3486381" y="2951595"/>
            <a:ext cx="375047" cy="150019"/>
          </a:xfrm>
          <a:prstGeom prst="bentConnector3">
            <a:avLst>
              <a:gd name="adj1" fmla="val 100244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оединительная линия уступом 21"/>
          <p:cNvCxnSpPr/>
          <p:nvPr/>
        </p:nvCxnSpPr>
        <p:spPr>
          <a:xfrm rot="16200000" flipH="1">
            <a:off x="3486381" y="3260961"/>
            <a:ext cx="375047" cy="150019"/>
          </a:xfrm>
          <a:prstGeom prst="bentConnector3">
            <a:avLst>
              <a:gd name="adj1" fmla="val 100244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оединительная линия уступом 22"/>
          <p:cNvCxnSpPr/>
          <p:nvPr/>
        </p:nvCxnSpPr>
        <p:spPr>
          <a:xfrm rot="16200000" flipH="1">
            <a:off x="3486381" y="3638355"/>
            <a:ext cx="375047" cy="150019"/>
          </a:xfrm>
          <a:prstGeom prst="bentConnector3">
            <a:avLst>
              <a:gd name="adj1" fmla="val 100244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104" y="4615125"/>
            <a:ext cx="2723613" cy="204271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133874"/>
            <a:ext cx="2731540" cy="2048655"/>
          </a:xfrm>
          <a:prstGeom prst="rect">
            <a:avLst/>
          </a:prstGeom>
        </p:spPr>
      </p:pic>
      <p:pic>
        <p:nvPicPr>
          <p:cNvPr id="35" name="Picture 8" descr="E:\Целевой прием\2016 год\Совещание 19.10.16\3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029" y="133874"/>
            <a:ext cx="3058688" cy="2039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9" descr="M:\Полигон МЭИ\Фото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122" y="4615499"/>
            <a:ext cx="4876098" cy="204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0" descr="M:\Полигон МЭИ\DSC_0772_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98" y="2397291"/>
            <a:ext cx="2731540" cy="426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D:\2016 год\Экскурсии осень\D_O44gISiu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24" y="133875"/>
            <a:ext cx="2664296" cy="1768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Соединительная линия уступом 38"/>
          <p:cNvCxnSpPr/>
          <p:nvPr/>
        </p:nvCxnSpPr>
        <p:spPr>
          <a:xfrm rot="16200000" flipH="1">
            <a:off x="3486381" y="3959967"/>
            <a:ext cx="375047" cy="150019"/>
          </a:xfrm>
          <a:prstGeom prst="bentConnector3">
            <a:avLst>
              <a:gd name="adj1" fmla="val 100244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755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3593" y="2780929"/>
            <a:ext cx="74142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srgbClr val="C00000"/>
                </a:solidFill>
                <a:latin typeface="Century Gothic" panose="020B050202020202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84169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7582</TotalTime>
  <Words>367</Words>
  <Application>Microsoft Office PowerPoint</Application>
  <PresentationFormat>Широкоэкранный</PresentationFormat>
  <Paragraphs>57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Times New Roman</vt:lpstr>
      <vt:lpstr>Trebuchet MS</vt:lpstr>
      <vt:lpstr>Wingdings 3</vt:lpstr>
      <vt:lpstr>Ретро</vt:lpstr>
      <vt:lpstr>Основные направления взаимодействия образовательных организаций города Москвы и МГТУ им. Н. Э. Баумана </vt:lpstr>
      <vt:lpstr>Система «Школа-Университет-Работодатель»</vt:lpstr>
      <vt:lpstr>Профессиональная ориентация (профориентация)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Lenovo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Справочные материалы к докладу ректора МГТУ им. Н.Э.Баумана  на расширенном заседании Ученого совета 30 августа 2012 г.   Учебная и методическая работа, новый набор</dc:title>
  <dc:creator>Boris</dc:creator>
  <cp:lastModifiedBy>cdp_bmstu</cp:lastModifiedBy>
  <cp:revision>314</cp:revision>
  <dcterms:created xsi:type="dcterms:W3CDTF">2012-08-26T09:26:22Z</dcterms:created>
  <dcterms:modified xsi:type="dcterms:W3CDTF">2016-11-25T11:14:50Z</dcterms:modified>
</cp:coreProperties>
</file>